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65" r:id="rId4"/>
    <p:sldId id="257" r:id="rId5"/>
    <p:sldId id="259" r:id="rId6"/>
    <p:sldId id="261" r:id="rId7"/>
    <p:sldId id="260" r:id="rId8"/>
    <p:sldId id="263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784700"/>
    <a:srgbClr val="EBE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79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1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1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9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7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6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1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1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BA1C3B-F4DC-4673-A7F5-AB5AA3E0F773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28C602A-8ED4-4D67-ABC3-7D289ECE1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4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Changing the Narrative on </a:t>
            </a:r>
            <a:r>
              <a:rPr lang="en-US" dirty="0" smtClean="0"/>
              <a:t>Suicide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4647" y="4745075"/>
            <a:ext cx="4347280" cy="105303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conversation on mental </a:t>
            </a:r>
            <a:r>
              <a:rPr lang="en-US" dirty="0"/>
              <a:t>awareness, compassion, and </a:t>
            </a:r>
            <a:r>
              <a:rPr lang="en-US" dirty="0" smtClean="0"/>
              <a:t>hope among women in their 50s and 60s.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19" y="4043039"/>
            <a:ext cx="3124528" cy="245711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184647" y="5941075"/>
            <a:ext cx="4758867" cy="2681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Presentation by Joy Gacheri, Psychologist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20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126" y="1418651"/>
            <a:ext cx="3577937" cy="357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7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Suicide Prevention Awareness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247546" y="2093976"/>
            <a:ext cx="3690214" cy="2007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47546" y="4101466"/>
            <a:ext cx="3739452" cy="218752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17217" y="2093976"/>
            <a:ext cx="5960269" cy="41950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This year’s theme as we celebrated Suicide Prevention Day on 10th September was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“Changing the Narrative on Suicide.”</a:t>
            </a:r>
          </a:p>
          <a:p>
            <a:pPr algn="ctr"/>
            <a:r>
              <a:rPr lang="en-US" sz="1600" dirty="0" smtClean="0"/>
              <a:t>Changing the Narrative</a:t>
            </a:r>
          </a:p>
          <a:p>
            <a:pPr algn="ctr"/>
            <a:r>
              <a:rPr lang="en-US" sz="1600" dirty="0" smtClean="0"/>
              <a:t> means shifting from silence, shame, and judgment to open dialogue, compassion, and support.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 smtClean="0">
                <a:solidFill>
                  <a:srgbClr val="000066"/>
                </a:solidFill>
              </a:rPr>
              <a:t>🌍 </a:t>
            </a:r>
            <a:r>
              <a:rPr lang="en-US" sz="1600" b="1" dirty="0" smtClean="0">
                <a:solidFill>
                  <a:srgbClr val="000066"/>
                </a:solidFill>
              </a:rPr>
              <a:t>Importance of Commemorating Suicide Day: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Raises awareness. It reminds us that suicide is a public health issue we can prevent.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Breaks stigma by opening doors for honest conversations about mental health.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Educates communities by teaching people to recognize warning signs and respond with care.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smtClean="0"/>
              <a:t>Promotes action by encouraging families, leaders, and health systems to step up.</a:t>
            </a:r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649" y="2725431"/>
            <a:ext cx="3147187" cy="30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4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What </a:t>
            </a:r>
            <a:r>
              <a:rPr lang="en-US" dirty="0"/>
              <a:t>is Suicide?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7" y="1967346"/>
            <a:ext cx="10678807" cy="4322618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US" sz="3300" dirty="0">
                <a:latin typeface="Century Schoolbook" panose="02040604050505020304" pitchFamily="18" charset="0"/>
              </a:rPr>
              <a:t>According to </a:t>
            </a:r>
            <a:r>
              <a:rPr lang="en-US" sz="3300" dirty="0" smtClean="0">
                <a:latin typeface="Century Schoolbook" panose="02040604050505020304" pitchFamily="18" charset="0"/>
              </a:rPr>
              <a:t>WHO</a:t>
            </a:r>
            <a:r>
              <a:rPr lang="en-US" sz="3300" dirty="0">
                <a:latin typeface="Century Schoolbook" panose="02040604050505020304" pitchFamily="18" charset="0"/>
              </a:rPr>
              <a:t>, suicide is a serious public health problem with </a:t>
            </a:r>
            <a:r>
              <a:rPr lang="en-US" sz="3300" i="1" dirty="0">
                <a:latin typeface="Century Schoolbook" panose="02040604050505020304" pitchFamily="18" charset="0"/>
              </a:rPr>
              <a:t>multi-faceted causes</a:t>
            </a:r>
            <a:r>
              <a:rPr lang="en-US" sz="3300" dirty="0">
                <a:latin typeface="Century Schoolbook" panose="02040604050505020304" pitchFamily="18" charset="0"/>
              </a:rPr>
              <a:t>, influenced by social, cultural, biological, psychological, and environmental factors present throughout a person’s </a:t>
            </a:r>
            <a:r>
              <a:rPr lang="en-US" sz="3300" dirty="0" smtClean="0">
                <a:latin typeface="Century Schoolbook" panose="02040604050505020304" pitchFamily="18" charset="0"/>
              </a:rPr>
              <a:t>life.</a:t>
            </a:r>
          </a:p>
          <a:p>
            <a:endParaRPr lang="en-US" sz="3300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Century Schoolbook" panose="02040604050505020304" pitchFamily="18" charset="0"/>
              </a:rPr>
              <a:t>   💡</a:t>
            </a:r>
            <a:r>
              <a:rPr lang="en-US" sz="3300" dirty="0">
                <a:latin typeface="Century Schoolbook" panose="02040604050505020304" pitchFamily="18" charset="0"/>
              </a:rPr>
              <a:t>It is a deeply painful act, born out of suffering, despair, and a sense of isolation</a:t>
            </a:r>
            <a:r>
              <a:rPr lang="en-US" sz="3300" dirty="0" smtClean="0">
                <a:latin typeface="Century Schoolbook" panose="02040604050505020304" pitchFamily="18" charset="0"/>
              </a:rPr>
              <a:t>.</a:t>
            </a:r>
          </a:p>
          <a:p>
            <a:pPr marL="0" indent="0">
              <a:buNone/>
            </a:pPr>
            <a:endParaRPr lang="en-US" sz="3300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Century Schoolbook" panose="02040604050505020304" pitchFamily="18" charset="0"/>
              </a:rPr>
              <a:t>   💡</a:t>
            </a:r>
            <a:r>
              <a:rPr lang="en-US" sz="3300" dirty="0">
                <a:latin typeface="Century Schoolbook" panose="02040604050505020304" pitchFamily="18" charset="0"/>
              </a:rPr>
              <a:t>It is the outcome of unaddressed emotional, psychological, social, and often spiritual anguish, </a:t>
            </a:r>
            <a:r>
              <a:rPr lang="en-US" sz="3300" dirty="0" smtClean="0">
                <a:latin typeface="Century Schoolbook" panose="02040604050505020304" pitchFamily="18" charset="0"/>
              </a:rPr>
              <a:t>  where </a:t>
            </a:r>
            <a:r>
              <a:rPr lang="en-US" sz="3300" dirty="0">
                <a:latin typeface="Century Schoolbook" panose="02040604050505020304" pitchFamily="18" charset="0"/>
              </a:rPr>
              <a:t>hope feels out of reach and the burden of life becomes overwhelming</a:t>
            </a:r>
            <a:r>
              <a:rPr lang="en-US" sz="3300" dirty="0" smtClean="0">
                <a:latin typeface="Century Schoolbook" panose="02040604050505020304" pitchFamily="18" charset="0"/>
              </a:rPr>
              <a:t>.</a:t>
            </a:r>
          </a:p>
          <a:p>
            <a:pPr marL="0" indent="0">
              <a:buNone/>
            </a:pPr>
            <a:endParaRPr lang="en-US" sz="3300" dirty="0" smtClean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Century Schoolbook" panose="02040604050505020304" pitchFamily="18" charset="0"/>
              </a:rPr>
              <a:t>   💡</a:t>
            </a:r>
            <a:r>
              <a:rPr lang="en-US" sz="3300" dirty="0">
                <a:latin typeface="Century Schoolbook" panose="02040604050505020304" pitchFamily="18" charset="0"/>
              </a:rPr>
              <a:t>It is not a failure or </a:t>
            </a:r>
            <a:r>
              <a:rPr lang="en-US" sz="3300" dirty="0" smtClean="0">
                <a:latin typeface="Century Schoolbook" panose="02040604050505020304" pitchFamily="18" charset="0"/>
              </a:rPr>
              <a:t>weakness, but rather, a </a:t>
            </a:r>
            <a:r>
              <a:rPr lang="en-US" sz="3300" dirty="0">
                <a:latin typeface="Century Schoolbook" panose="02040604050505020304" pitchFamily="18" charset="0"/>
              </a:rPr>
              <a:t>signal that someone, especially those who are long seen as resilient (such as women over 50), are crying for compassion, understanding, and support</a:t>
            </a:r>
          </a:p>
          <a:p>
            <a:endParaRPr lang="en-US" sz="2500" dirty="0" smtClean="0">
              <a:latin typeface="Century Schoolbook" panose="02040604050505020304" pitchFamily="18" charset="0"/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2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9" y="27710"/>
            <a:ext cx="6913418" cy="683029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796146" y="4696691"/>
            <a:ext cx="4308764" cy="9421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In Kenya, attempting suicide was decriminalized on 9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January 2025 and is no longer seen as a crime.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1816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1848" y="332232"/>
            <a:ext cx="10058400" cy="1609344"/>
          </a:xfrm>
        </p:spPr>
        <p:txBody>
          <a:bodyPr/>
          <a:lstStyle/>
          <a:p>
            <a:r>
              <a:rPr lang="en-US" dirty="0" smtClean="0"/>
              <a:t>What do the numbers say?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71054" y="1704110"/>
            <a:ext cx="5382174" cy="32336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Globally,</a:t>
            </a: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Around 700,000–727,000 people die by suicide each year worldwide (WHO, 2021).</a:t>
            </a:r>
          </a:p>
          <a:p>
            <a:pPr algn="ctr"/>
            <a:endParaRPr lang="en-US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Suicide is the third leading cause of death among young people (15–29 years).</a:t>
            </a:r>
          </a:p>
          <a:p>
            <a:pPr algn="ctr"/>
            <a:endParaRPr lang="en-US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75% of suicides occur in low- and middle-income countries (like Kenya).</a:t>
            </a:r>
          </a:p>
          <a:p>
            <a:pPr algn="ctr"/>
            <a:endParaRPr lang="en-US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For every 1 suicide, there are about 20 attempts.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34576" y="1704109"/>
            <a:ext cx="5555671" cy="49639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In Kenya, </a:t>
            </a:r>
            <a:b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Every day, about 4 Kenyans die by suicide. That’s thousands of lives lost each year. On average, this means 6–11 deaths for every 100,000 people in the country.</a:t>
            </a:r>
          </a:p>
          <a:p>
            <a:pPr algn="ctr"/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Men are most affected → 8 out of every 10 deaths are male. Women attempt suicide more often, but fewer die compared to men.</a:t>
            </a:r>
          </a:p>
          <a:p>
            <a:pPr algn="ctr"/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Counties with high rates: Places like Kakamega, Kisii, and Meru have been flagged in police and hospital reports as counties where suicide cases are rising.</a:t>
            </a:r>
          </a:p>
          <a:p>
            <a:pPr algn="ctr"/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</a:rPr>
              <a:t>Nairobi: In just the first 3 months of 2023, 24 people died by suicide. Of these, 19 were men and 3 were women (2 not identified). This shows that even in the city, even with hospitals, churches, and support systems, people are still suffering in silence.</a:t>
            </a:r>
            <a:endParaRPr lang="en-US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1054" y="5148776"/>
            <a:ext cx="5382174" cy="15193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</a:rPr>
              <a:t>Changing the narrative means we stop thinking suicide only happens far away in villages or only to men. It affects all our communities: rural and urban, men and women, including women over 50 who are often unseen in the numbers</a:t>
            </a:r>
            <a:endParaRPr lang="en-US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6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491" y="429214"/>
            <a:ext cx="10058400" cy="1609344"/>
          </a:xfrm>
        </p:spPr>
        <p:txBody>
          <a:bodyPr/>
          <a:lstStyle/>
          <a:p>
            <a:r>
              <a:rPr lang="en-US" dirty="0" smtClean="0"/>
              <a:t>                   Risk factors:</a:t>
            </a:r>
            <a:endParaRPr lang="en-US" dirty="0"/>
          </a:p>
        </p:txBody>
      </p:sp>
      <p:sp>
        <p:nvSpPr>
          <p:cNvPr id="11" name="Round Diagonal Corner Rectangle 10"/>
          <p:cNvSpPr/>
          <p:nvPr/>
        </p:nvSpPr>
        <p:spPr>
          <a:xfrm>
            <a:off x="526472" y="1912655"/>
            <a:ext cx="5347855" cy="4517552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1600" dirty="0" smtClean="0"/>
              <a:t>Health challenges – chronic illnesses (e.g., hypertension, diabetes, arthritis), menopause changes, or untreated mental health conditions (like depression, bipolar, or anxiety).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1600" dirty="0" smtClean="0"/>
              <a:t>Economic strain – retirement pressure, unemployment, lack of financial independence if she relied on spouse/children.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1600" dirty="0" smtClean="0"/>
              <a:t>Family responsibilities – caregiver burden for elderly parents, adult children still dependent, or raising grandchildren.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sz="1600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1600" dirty="0" smtClean="0"/>
              <a:t>Marital/relationship struggles – widowhood, separation, emotional neglect, or domestic conflict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Round Diagonal Corner Rectangle 11"/>
          <p:cNvSpPr/>
          <p:nvPr/>
        </p:nvSpPr>
        <p:spPr>
          <a:xfrm>
            <a:off x="6331528" y="1864649"/>
            <a:ext cx="5278582" cy="444730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 smtClean="0"/>
              <a:t>Cultural stigma – silence around mental health, pressure to “stay strong,” discouragement from seeking help.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 smtClean="0"/>
              <a:t>Social isolation – children moving away, feeling “left behind,” limited peer networks.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 smtClean="0"/>
              <a:t>History of trauma – gender-based violence, unhealed grief, childhood adversity.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 smtClean="0"/>
              <a:t>Substance use – rising alcohol use among women as coping.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20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717" y="109729"/>
            <a:ext cx="10058400" cy="1609344"/>
          </a:xfrm>
        </p:spPr>
        <p:txBody>
          <a:bodyPr/>
          <a:lstStyle/>
          <a:p>
            <a:r>
              <a:rPr lang="en-US" dirty="0" smtClean="0"/>
              <a:t>                Warning signs: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67" y="2135956"/>
            <a:ext cx="285681" cy="285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34" y="2278796"/>
            <a:ext cx="285681" cy="28568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73091" y="1719073"/>
            <a:ext cx="5245331" cy="45304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Changes in routine – neglecting personal hygiene, not preparing meals, sleeping too much or too little.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Giving away possessions – jewelry, heirlooms, or treasured household items.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Increased reliance on alcohol or medication.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Seeking access to means – talking about pesticides, medication, or other methods.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84939" y="1719073"/>
            <a:ext cx="5098750" cy="453043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Withdrawal from community life – skipping church, chamas, family gatherings.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Loss of interest – no longer enjoying farming, cooking, or activities she once loved.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Changes in mood – persistent sadness, irritability, sudden calm after agitation.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 smtClean="0"/>
              <a:t>Talking about hopelessness – saying things like “life has no meaning anymore” or “my children are better off without me.”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98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Changing the Narrative.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4582807" cy="3822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                    </a:t>
            </a:r>
            <a:r>
              <a:rPr lang="en-US" sz="2400" b="1" dirty="0" smtClean="0">
                <a:solidFill>
                  <a:schemeClr val="accent4"/>
                </a:solidFill>
              </a:rPr>
              <a:t>SBB:</a:t>
            </a:r>
          </a:p>
          <a:p>
            <a:pPr marL="0" indent="0">
              <a:buNone/>
            </a:pPr>
            <a:r>
              <a:rPr lang="en-US" sz="1800" b="1" dirty="0" smtClean="0"/>
              <a:t>S</a:t>
            </a:r>
            <a:r>
              <a:rPr lang="en-US" sz="1800" dirty="0" smtClean="0"/>
              <a:t>pot </a:t>
            </a:r>
            <a:r>
              <a:rPr lang="en-US" sz="1800" dirty="0"/>
              <a:t>the Signs → Learn and share the warning signs of </a:t>
            </a:r>
            <a:r>
              <a:rPr lang="en-US" sz="1800" dirty="0" smtClean="0"/>
              <a:t>suicide. </a:t>
            </a:r>
            <a:r>
              <a:rPr lang="en-US" sz="1800" dirty="0"/>
              <a:t>noticing can save a life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B</a:t>
            </a:r>
            <a:r>
              <a:rPr lang="en-US" sz="1800" dirty="0" smtClean="0"/>
              <a:t>reak </a:t>
            </a:r>
            <a:r>
              <a:rPr lang="en-US" sz="1800" dirty="0"/>
              <a:t>the Stigma → Talk about suicide openly, with compassion, not whispers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 smtClean="0"/>
              <a:t>B</a:t>
            </a:r>
            <a:r>
              <a:rPr lang="en-US" sz="1800" dirty="0" smtClean="0"/>
              <a:t>ridge </a:t>
            </a:r>
            <a:r>
              <a:rPr lang="en-US" sz="1800" dirty="0"/>
              <a:t>the Gap → Support access to care: encourage professional help, community circles, and faith-based resources.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67" y="2300686"/>
            <a:ext cx="2309091" cy="3463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370" y="2300686"/>
            <a:ext cx="2162878" cy="346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97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4146" cy="6658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125" y="2584127"/>
            <a:ext cx="1359544" cy="1779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51" y="4363635"/>
            <a:ext cx="4964491" cy="174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78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204</TotalTime>
  <Words>739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Bookman Old Style</vt:lpstr>
      <vt:lpstr>Century Gothic</vt:lpstr>
      <vt:lpstr>Century Schoolbook</vt:lpstr>
      <vt:lpstr>Wingdings</vt:lpstr>
      <vt:lpstr>Wood Type</vt:lpstr>
      <vt:lpstr>Changing the Narrative on Suicide</vt:lpstr>
      <vt:lpstr>PowerPoint Presentation</vt:lpstr>
      <vt:lpstr>   Suicide Prevention Awareness</vt:lpstr>
      <vt:lpstr>            What is Suicide?</vt:lpstr>
      <vt:lpstr>PowerPoint Presentation</vt:lpstr>
      <vt:lpstr>What do the numbers say?</vt:lpstr>
      <vt:lpstr>                   Risk factors:</vt:lpstr>
      <vt:lpstr>                Warning signs:</vt:lpstr>
      <vt:lpstr>       Changing the Narrative.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Changing the Narrative on Suicide</dc:title>
  <dc:creator>User</dc:creator>
  <cp:lastModifiedBy>User</cp:lastModifiedBy>
  <cp:revision>21</cp:revision>
  <dcterms:created xsi:type="dcterms:W3CDTF">2025-09-18T06:22:47Z</dcterms:created>
  <dcterms:modified xsi:type="dcterms:W3CDTF">2025-09-18T09:47:44Z</dcterms:modified>
</cp:coreProperties>
</file>