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0" r:id="rId11"/>
    <p:sldId id="266" r:id="rId12"/>
    <p:sldId id="267" r:id="rId13"/>
    <p:sldId id="268" r:id="rId14"/>
    <p:sldId id="272" r:id="rId15"/>
    <p:sldId id="271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42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EA720-1CE1-4057-BF83-1C471E1FA1AE}" type="datetimeFigureOut">
              <a:rPr lang="en-US" smtClean="0"/>
              <a:t>4/22/25</a:t>
            </a:fld>
            <a:endParaRPr lang="en-US"/>
          </a:p>
        </p:txBody>
      </p:sp>
      <p:sp>
        <p:nvSpPr>
          <p:cNvPr id="1048743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44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5EED0-95F7-42B9-9111-24EA79C2D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36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A9E7C-1AE5-4EA9-860E-89B87543B6D7}" type="datetimeFigureOut">
              <a:rPr lang="en-US" smtClean="0"/>
              <a:t>4/22/25</a:t>
            </a:fld>
            <a:endParaRPr lang="en-US"/>
          </a:p>
        </p:txBody>
      </p:sp>
      <p:sp>
        <p:nvSpPr>
          <p:cNvPr id="1048737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73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4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56827-363E-4A1D-9D43-D1E6E6B022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47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0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89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2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17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18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2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95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96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9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98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9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70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5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5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5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3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3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2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2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2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72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7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48677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0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10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3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6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8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7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48673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74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0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487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7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7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5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9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4866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6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2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48664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65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17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487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7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0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8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3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7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048576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7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8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9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0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1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2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4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5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6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7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8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048588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89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0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1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2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3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4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5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6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7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8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9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48600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news-room/fact-sheets/detail/dementi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5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4475" y="1291876"/>
            <a:ext cx="8721968" cy="4628270"/>
          </a:xfrm>
          <a:prstGeom prst="rect">
            <a:avLst/>
          </a:prstGeom>
          <a:noFill/>
        </p:spPr>
      </p:pic>
      <p:sp>
        <p:nvSpPr>
          <p:cNvPr id="1048633" name="TextBox 7"/>
          <p:cNvSpPr txBox="1"/>
          <p:nvPr/>
        </p:nvSpPr>
        <p:spPr>
          <a:xfrm>
            <a:off x="5285459" y="5920147"/>
            <a:ext cx="7748146" cy="535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Lucida Calligraphy"/>
                <a:ea typeface="Lucida Calligraphy"/>
                <a:cs typeface="Times New Roman" panose="02020603050405020304" pitchFamily="18" charset="0"/>
              </a:rPr>
              <a:t>Dignity preserved to the end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3"/>
          <p:cNvSpPr>
            <a:spLocks noGrp="1"/>
          </p:cNvSpPr>
          <p:nvPr>
            <p:ph type="title"/>
          </p:nvPr>
        </p:nvSpPr>
        <p:spPr>
          <a:xfrm>
            <a:off x="1612265" y="226545"/>
            <a:ext cx="4523492" cy="10191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KEY FACTS</a:t>
            </a:r>
            <a:br>
              <a:rPr lang="en-US" dirty="0"/>
            </a:br>
            <a:r>
              <a:rPr lang="en-US" sz="3100" dirty="0"/>
              <a:t>DEMENTIA DEFINITION</a:t>
            </a:r>
          </a:p>
        </p:txBody>
      </p:sp>
      <p:sp>
        <p:nvSpPr>
          <p:cNvPr id="1048635" name="Content Placeholder 4"/>
          <p:cNvSpPr>
            <a:spLocks noGrp="1"/>
          </p:cNvSpPr>
          <p:nvPr>
            <p:ph idx="1"/>
          </p:nvPr>
        </p:nvSpPr>
        <p:spPr>
          <a:xfrm>
            <a:off x="1510748" y="1245704"/>
            <a:ext cx="10071652" cy="5340626"/>
          </a:xfrm>
        </p:spPr>
        <p:txBody>
          <a:bodyPr>
            <a:normAutofit/>
          </a:bodyPr>
          <a:lstStyle/>
          <a:p>
            <a:r>
              <a:rPr lang="en-US" dirty="0"/>
              <a:t>Dementia is a syndrome –usually a chronic or progressive nature that leads to deterioration in cognitive function (the ability to process thought) with the most common type being Alzheimer’s disease.</a:t>
            </a:r>
          </a:p>
          <a:p>
            <a:r>
              <a:rPr lang="en-US" dirty="0"/>
              <a:t>Dementia affects memory, thinking, behavior, emotions, language, learning capacity, judgment, calculation and comprehension.</a:t>
            </a:r>
          </a:p>
          <a:p>
            <a:r>
              <a:rPr lang="en-US" dirty="0"/>
              <a:t>It affects all groups in society and is not linked with social class, gender, ethnic group or geographical location.</a:t>
            </a:r>
          </a:p>
          <a:p>
            <a:r>
              <a:rPr lang="en-US" dirty="0"/>
              <a:t>Dementia is the 7</a:t>
            </a:r>
            <a:r>
              <a:rPr lang="en-US" baseline="30000" dirty="0"/>
              <a:t>th</a:t>
            </a:r>
            <a:r>
              <a:rPr lang="en-US" dirty="0"/>
              <a:t> leading cause of death globally.</a:t>
            </a:r>
          </a:p>
          <a:p>
            <a:r>
              <a:rPr lang="en-US" dirty="0"/>
              <a:t>According to </a:t>
            </a:r>
            <a:r>
              <a:rPr lang="en-US" u="sng" dirty="0">
                <a:hlinkClick r:id="rId3"/>
              </a:rPr>
              <a:t>Dementia (who.int)</a:t>
            </a:r>
            <a:r>
              <a:rPr lang="en-US" dirty="0"/>
              <a:t> Currently more than 55 million people live with dementia worldwide ,and there are nearly 10 million new cases every year.</a:t>
            </a:r>
          </a:p>
          <a:p>
            <a:r>
              <a:rPr lang="en-US" dirty="0"/>
              <a:t>Early detection of dementia can lead to better health outcomes.</a:t>
            </a:r>
          </a:p>
          <a:p>
            <a:r>
              <a:rPr lang="en-US" b="1" dirty="0"/>
              <a:t>N/B</a:t>
            </a:r>
            <a:r>
              <a:rPr lang="en-US" dirty="0"/>
              <a:t> Although dementia mainly affects older people; it is not an inevitable consequence of ageing.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2" descr="See the sourc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6672" y="947546"/>
            <a:ext cx="8538049" cy="50033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STAGE (Mild) </a:t>
            </a:r>
          </a:p>
        </p:txBody>
      </p:sp>
      <p:sp>
        <p:nvSpPr>
          <p:cNvPr id="1048637" name="Content Placeholder 2"/>
          <p:cNvSpPr>
            <a:spLocks noGrp="1"/>
          </p:cNvSpPr>
          <p:nvPr>
            <p:ph idx="1"/>
          </p:nvPr>
        </p:nvSpPr>
        <p:spPr>
          <a:xfrm>
            <a:off x="2589212" y="1471448"/>
            <a:ext cx="8915400" cy="4439774"/>
          </a:xfrm>
        </p:spPr>
        <p:txBody>
          <a:bodyPr/>
          <a:lstStyle/>
          <a:p>
            <a:r>
              <a:rPr lang="en-US" dirty="0"/>
              <a:t>Memory lapses (especially recent events)</a:t>
            </a:r>
          </a:p>
          <a:p>
            <a:r>
              <a:rPr lang="en-US" dirty="0"/>
              <a:t>Difficulty finding words or remembering names</a:t>
            </a:r>
          </a:p>
          <a:p>
            <a:r>
              <a:rPr lang="en-US" dirty="0"/>
              <a:t>Trouble with planning or organizing</a:t>
            </a:r>
          </a:p>
          <a:p>
            <a:r>
              <a:rPr lang="en-US" dirty="0"/>
              <a:t>Misplacing items more frequently</a:t>
            </a:r>
          </a:p>
          <a:p>
            <a:r>
              <a:rPr lang="en-US" dirty="0"/>
              <a:t>Becoming withdrawn or experiencing mood changes</a:t>
            </a:r>
          </a:p>
          <a:p>
            <a:r>
              <a:rPr lang="en-US" dirty="0"/>
              <a:t>Still able to function independently with minor support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6382908" cy="634847"/>
          </a:xfrm>
        </p:spPr>
        <p:txBody>
          <a:bodyPr>
            <a:normAutofit fontScale="90000"/>
          </a:bodyPr>
          <a:lstStyle/>
          <a:p>
            <a:r>
              <a:rPr lang="en-US" dirty="0"/>
              <a:t>MIDDLE STAGE (Moderate)</a:t>
            </a:r>
          </a:p>
        </p:txBody>
      </p:sp>
      <p:sp>
        <p:nvSpPr>
          <p:cNvPr id="1048639" name="Content Placeholder 2"/>
          <p:cNvSpPr>
            <a:spLocks noGrp="1"/>
          </p:cNvSpPr>
          <p:nvPr>
            <p:ph idx="1"/>
          </p:nvPr>
        </p:nvSpPr>
        <p:spPr>
          <a:xfrm>
            <a:off x="2589212" y="1470991"/>
            <a:ext cx="8915400" cy="2775188"/>
          </a:xfrm>
        </p:spPr>
        <p:txBody>
          <a:bodyPr>
            <a:normAutofit/>
          </a:bodyPr>
          <a:lstStyle/>
          <a:p>
            <a:r>
              <a:rPr lang="en-US" dirty="0"/>
              <a:t>Difficulty with daily tasks (e.g., cooking, managing finances)</a:t>
            </a:r>
          </a:p>
          <a:p>
            <a:r>
              <a:rPr lang="en-US" dirty="0"/>
              <a:t>Problems recognizing familiar people or places</a:t>
            </a:r>
          </a:p>
          <a:p>
            <a:r>
              <a:rPr lang="en-US" dirty="0"/>
              <a:t>Changes in sleep patterns</a:t>
            </a:r>
          </a:p>
          <a:p>
            <a:r>
              <a:rPr lang="en-US" dirty="0"/>
              <a:t>Wandering or getting lost</a:t>
            </a:r>
          </a:p>
          <a:p>
            <a:r>
              <a:rPr lang="en-US" dirty="0"/>
              <a:t>Repetitive speech or behaviors</a:t>
            </a:r>
          </a:p>
          <a:p>
            <a:r>
              <a:rPr lang="en-US" dirty="0"/>
              <a:t>Needing more assistance with personal care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6645668" cy="634847"/>
          </a:xfrm>
        </p:spPr>
        <p:txBody>
          <a:bodyPr>
            <a:normAutofit fontScale="90000"/>
          </a:bodyPr>
          <a:lstStyle/>
          <a:p>
            <a:r>
              <a:rPr lang="en-US" dirty="0"/>
              <a:t>LATE STAGE (Severe/End Stage)</a:t>
            </a:r>
          </a:p>
        </p:txBody>
      </p:sp>
      <p:sp>
        <p:nvSpPr>
          <p:cNvPr id="1048641" name="Content Placeholder 2"/>
          <p:cNvSpPr>
            <a:spLocks noGrp="1"/>
          </p:cNvSpPr>
          <p:nvPr>
            <p:ph idx="1"/>
          </p:nvPr>
        </p:nvSpPr>
        <p:spPr>
          <a:xfrm>
            <a:off x="2589212" y="1417983"/>
            <a:ext cx="8915400" cy="5221356"/>
          </a:xfrm>
        </p:spPr>
        <p:txBody>
          <a:bodyPr>
            <a:normAutofit/>
          </a:bodyPr>
          <a:lstStyle/>
          <a:p>
            <a:r>
              <a:rPr lang="en-US" dirty="0"/>
              <a:t>Inability to communicate clearly</a:t>
            </a:r>
          </a:p>
          <a:p>
            <a:r>
              <a:rPr lang="en-US" dirty="0"/>
              <a:t>Significant memory loss, even of close family</a:t>
            </a:r>
          </a:p>
          <a:p>
            <a:r>
              <a:rPr lang="en-US" dirty="0"/>
              <a:t>Loss of mobility or trouble walking</a:t>
            </a:r>
          </a:p>
          <a:p>
            <a:r>
              <a:rPr lang="en-US" dirty="0"/>
              <a:t>Difficulty swallowing and eating</a:t>
            </a:r>
          </a:p>
          <a:p>
            <a:r>
              <a:rPr lang="en-US" dirty="0"/>
              <a:t>Incontinence</a:t>
            </a:r>
          </a:p>
          <a:p>
            <a:r>
              <a:rPr lang="en-US" dirty="0"/>
              <a:t>Full dependence on others for care</a:t>
            </a:r>
          </a:p>
          <a:p>
            <a:r>
              <a:rPr lang="en-US" dirty="0"/>
              <a:t>Vulnerability to infections (e.g., pneumonia)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2403682" y="490330"/>
            <a:ext cx="3105510" cy="76862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RISK FACTORS</a:t>
            </a:r>
            <a:endParaRPr lang="en-US" sz="2400" dirty="0"/>
          </a:p>
        </p:txBody>
      </p:sp>
      <p:sp>
        <p:nvSpPr>
          <p:cNvPr id="1048643" name="Content Placeholder 2"/>
          <p:cNvSpPr>
            <a:spLocks noGrp="1"/>
          </p:cNvSpPr>
          <p:nvPr>
            <p:ph idx="1"/>
          </p:nvPr>
        </p:nvSpPr>
        <p:spPr>
          <a:xfrm>
            <a:off x="2403682" y="1258957"/>
            <a:ext cx="8915400" cy="55990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MODIFIABLE RISK FACTORS</a:t>
            </a:r>
          </a:p>
          <a:p>
            <a:r>
              <a:rPr lang="en-US" dirty="0"/>
              <a:t>Obesity </a:t>
            </a:r>
          </a:p>
          <a:p>
            <a:r>
              <a:rPr lang="en-US" dirty="0"/>
              <a:t>High blood pressure </a:t>
            </a:r>
          </a:p>
          <a:p>
            <a:r>
              <a:rPr lang="en-US" dirty="0"/>
              <a:t>Smoking </a:t>
            </a:r>
          </a:p>
          <a:p>
            <a:r>
              <a:rPr lang="en-US" dirty="0"/>
              <a:t>Diabetes </a:t>
            </a:r>
          </a:p>
          <a:p>
            <a:r>
              <a:rPr lang="en-US" dirty="0"/>
              <a:t>Depression</a:t>
            </a:r>
          </a:p>
          <a:p>
            <a:r>
              <a:rPr lang="en-US" dirty="0"/>
              <a:t>Physical inactivity </a:t>
            </a:r>
          </a:p>
          <a:p>
            <a:r>
              <a:rPr lang="en-US" dirty="0"/>
              <a:t>Binge drinking </a:t>
            </a:r>
          </a:p>
          <a:p>
            <a:r>
              <a:rPr lang="en-US" dirty="0"/>
              <a:t>Hearing impairment</a:t>
            </a:r>
          </a:p>
          <a:p>
            <a:r>
              <a:rPr lang="en-US" dirty="0"/>
              <a:t>Air pollution</a:t>
            </a:r>
          </a:p>
          <a:p>
            <a:r>
              <a:rPr lang="en-US" dirty="0"/>
              <a:t>Less education</a:t>
            </a:r>
          </a:p>
          <a:p>
            <a:r>
              <a:rPr lang="en-US" dirty="0"/>
              <a:t>Head injury</a:t>
            </a:r>
          </a:p>
          <a:p>
            <a:r>
              <a:rPr lang="en-US" dirty="0"/>
              <a:t>Infrequent social contact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Z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NON-MODIFIABLE RISK FACTORS</a:t>
            </a:r>
            <a:br>
              <a:rPr lang="en-US" dirty="0"/>
            </a:br>
            <a:endParaRPr lang="en-US" dirty="0"/>
          </a:p>
        </p:txBody>
      </p:sp>
      <p:sp>
        <p:nvSpPr>
          <p:cNvPr id="1048645" name="Content Placeholder 2"/>
          <p:cNvSpPr>
            <a:spLocks noGrp="1"/>
          </p:cNvSpPr>
          <p:nvPr>
            <p:ph idx="1"/>
          </p:nvPr>
        </p:nvSpPr>
        <p:spPr>
          <a:xfrm>
            <a:off x="2589212" y="1576552"/>
            <a:ext cx="8915400" cy="1590718"/>
          </a:xfrm>
        </p:spPr>
        <p:txBody>
          <a:bodyPr/>
          <a:lstStyle/>
          <a:p>
            <a:r>
              <a:rPr lang="en-US" dirty="0"/>
              <a:t>Age </a:t>
            </a:r>
          </a:p>
          <a:p>
            <a:r>
              <a:rPr lang="en-US" dirty="0"/>
              <a:t>Genetic make up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See the sourc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106" y="491836"/>
            <a:ext cx="9235440" cy="576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oster of a health and medical information&#10;&#10;AI-generated content may be incorrect.">
            <a:extLst>
              <a:ext uri="{FF2B5EF4-FFF2-40B4-BE49-F238E27FC236}">
                <a16:creationId xmlns:a16="http://schemas.microsoft.com/office/drawing/2014/main" id="{20C7D565-D5A8-1C7B-0981-37E59ADF014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431503" y="623887"/>
            <a:ext cx="9077325" cy="5610225"/>
          </a:xfrm>
        </p:spPr>
      </p:pic>
    </p:spTree>
    <p:extLst>
      <p:ext uri="{BB962C8B-B14F-4D97-AF65-F5344CB8AC3E}">
        <p14:creationId xmlns:p14="http://schemas.microsoft.com/office/powerpoint/2010/main" val="2629599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 AND FACTS OF DEMENTIA</a:t>
            </a:r>
          </a:p>
        </p:txBody>
      </p:sp>
      <p:sp>
        <p:nvSpPr>
          <p:cNvPr id="1048627" name="Content Placeholder 2"/>
          <p:cNvSpPr>
            <a:spLocks noGrp="1"/>
          </p:cNvSpPr>
          <p:nvPr>
            <p:ph sz="half" idx="1"/>
          </p:nvPr>
        </p:nvSpPr>
        <p:spPr>
          <a:xfrm>
            <a:off x="1849821" y="1510145"/>
            <a:ext cx="4487917" cy="5347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MYTHS</a:t>
            </a:r>
          </a:p>
          <a:p>
            <a:r>
              <a:rPr lang="en-US" dirty="0"/>
              <a:t>Dementia is inevitable with age</a:t>
            </a:r>
          </a:p>
          <a:p>
            <a:r>
              <a:rPr lang="en-US" dirty="0"/>
              <a:t>People living with dementia are cursed or, practice witchcraft </a:t>
            </a:r>
          </a:p>
          <a:p>
            <a:r>
              <a:rPr lang="en-US" dirty="0"/>
              <a:t>Dementia is not preventable </a:t>
            </a:r>
          </a:p>
          <a:p>
            <a:r>
              <a:rPr lang="en-US" dirty="0"/>
              <a:t>A person with dementia is a gone case and nothing can be done</a:t>
            </a:r>
          </a:p>
          <a:p>
            <a:r>
              <a:rPr lang="en-US" dirty="0"/>
              <a:t>People with dementia are confused and really can’t understand anything</a:t>
            </a:r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6558455" y="1510145"/>
            <a:ext cx="4946156" cy="5016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FACTS</a:t>
            </a:r>
          </a:p>
          <a:p>
            <a:r>
              <a:rPr lang="en-US" dirty="0"/>
              <a:t>Dementia is not a normal part of ageing</a:t>
            </a:r>
          </a:p>
          <a:p>
            <a:r>
              <a:rPr lang="en-US" dirty="0"/>
              <a:t>People do not get dementia as a consequence of their actions ,but rather due to complications in the brain.</a:t>
            </a:r>
          </a:p>
          <a:p>
            <a:r>
              <a:rPr lang="en-US" dirty="0"/>
              <a:t>Research suggests that with proper diet, regular exercise and and reduced intake of alcohol may help prevent chances of developing dementia</a:t>
            </a:r>
          </a:p>
          <a:p>
            <a:r>
              <a:rPr lang="en-US" dirty="0"/>
              <a:t>Many people with a dementia diagnosis lead active lives.</a:t>
            </a:r>
          </a:p>
          <a:p>
            <a:r>
              <a:rPr lang="en-US" dirty="0"/>
              <a:t>The person can fully understand (his /her history ,likes and dislikes.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 AND FACTS OF DEMENTIA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sz="half" idx="1"/>
          </p:nvPr>
        </p:nvSpPr>
        <p:spPr>
          <a:xfrm>
            <a:off x="2469931" y="1587062"/>
            <a:ext cx="4433145" cy="432416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MYTHS</a:t>
            </a:r>
          </a:p>
          <a:p>
            <a:r>
              <a:rPr lang="en-US" dirty="0"/>
              <a:t>Using aluminum pans cause Alzheimer's</a:t>
            </a:r>
          </a:p>
          <a:p>
            <a:r>
              <a:rPr lang="en-US" dirty="0"/>
              <a:t>Memory loss always signifies dementia.</a:t>
            </a:r>
          </a:p>
          <a:p>
            <a:r>
              <a:rPr lang="en-US" dirty="0"/>
              <a:t>Dementia and Alzheimer's disease are the same thing </a:t>
            </a:r>
          </a:p>
        </p:txBody>
      </p:sp>
      <p:sp>
        <p:nvSpPr>
          <p:cNvPr id="1048625" name="Content Placeholder 3"/>
          <p:cNvSpPr>
            <a:spLocks noGrp="1"/>
          </p:cNvSpPr>
          <p:nvPr>
            <p:ph sz="half" idx="2"/>
          </p:nvPr>
        </p:nvSpPr>
        <p:spPr>
          <a:xfrm>
            <a:off x="7071466" y="1587062"/>
            <a:ext cx="4433145" cy="431678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FACTS</a:t>
            </a:r>
          </a:p>
          <a:p>
            <a:r>
              <a:rPr lang="en-US" dirty="0"/>
              <a:t>Scientists have not found a clear association between Alzheimer's and using aluminum pots</a:t>
            </a:r>
          </a:p>
          <a:p>
            <a:r>
              <a:rPr lang="en-US" dirty="0"/>
              <a:t>Although memory loss is an early symptom of dementia , it does not necessarily signify the start of this condition.</a:t>
            </a:r>
          </a:p>
          <a:p>
            <a:r>
              <a:rPr lang="en-US" dirty="0"/>
              <a:t>Alzheimer's is a type of dementia.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AND TREATMENT </a:t>
            </a:r>
            <a:br>
              <a:rPr lang="en-US" dirty="0"/>
            </a:br>
            <a:endParaRPr lang="en-US" dirty="0"/>
          </a:p>
        </p:txBody>
      </p:sp>
      <p:sp>
        <p:nvSpPr>
          <p:cNvPr id="1048613" name="Content Placeholder 2"/>
          <p:cNvSpPr>
            <a:spLocks noGrp="1"/>
          </p:cNvSpPr>
          <p:nvPr>
            <p:ph idx="1"/>
          </p:nvPr>
        </p:nvSpPr>
        <p:spPr>
          <a:xfrm>
            <a:off x="2589212" y="1597572"/>
            <a:ext cx="8915400" cy="4313650"/>
          </a:xfrm>
        </p:spPr>
        <p:txBody>
          <a:bodyPr/>
          <a:lstStyle/>
          <a:p>
            <a:r>
              <a:rPr lang="en-US" dirty="0"/>
              <a:t>There is currently no treatment available to cure dementia. However much can be offered to support and improve lives of people living with dementia and their caregivers.</a:t>
            </a:r>
          </a:p>
          <a:p>
            <a:r>
              <a:rPr lang="en-US" dirty="0"/>
              <a:t>The principal goals for dementia care are: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Early diagnosis in order to promote early and optimal management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Optimizing physical health, cognition, activity and well being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Understanding and managing behavior changes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Providing information and long-term support to care givers.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DD9B9-EFD2-0B6D-3602-FFF01F08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30621"/>
            <a:ext cx="8911687" cy="472966"/>
          </a:xfrm>
        </p:spPr>
        <p:txBody>
          <a:bodyPr>
            <a:normAutofit fontScale="90000"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DEMENTIA CARE TIPS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AFD601-ECDF-FEA7-EA9A-41D9B9EC1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1559" y="1345325"/>
            <a:ext cx="8681544" cy="5002924"/>
          </a:xfrm>
        </p:spPr>
      </p:pic>
    </p:spTree>
    <p:extLst>
      <p:ext uri="{BB962C8B-B14F-4D97-AF65-F5344CB8AC3E}">
        <p14:creationId xmlns:p14="http://schemas.microsoft.com/office/powerpoint/2010/main" val="131897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2401D0-93CE-CF18-727C-0DA31C5F0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35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>
          <a:xfrm>
            <a:off x="2589212" y="1566041"/>
            <a:ext cx="8915400" cy="4345181"/>
          </a:xfrm>
        </p:spPr>
        <p:txBody>
          <a:bodyPr/>
          <a:lstStyle/>
          <a:p>
            <a:r>
              <a:rPr lang="en-US" dirty="0"/>
              <a:t>World Health Organization (WHO)</a:t>
            </a:r>
          </a:p>
          <a:p>
            <a:r>
              <a:rPr lang="en-US" dirty="0"/>
              <a:t>Alzheimer's and Dementia </a:t>
            </a:r>
            <a:r>
              <a:rPr lang="en-US" dirty="0" err="1"/>
              <a:t>Organisation</a:t>
            </a:r>
            <a:r>
              <a:rPr lang="en-US" dirty="0"/>
              <a:t> in Kenya</a:t>
            </a:r>
          </a:p>
          <a:p>
            <a:r>
              <a:rPr lang="en-US" dirty="0"/>
              <a:t>Alzheimer's Association </a:t>
            </a:r>
          </a:p>
          <a:p>
            <a:r>
              <a:rPr lang="en-US" dirty="0"/>
              <a:t>Alzheimer's Disease International (ADI)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616</Words>
  <Application>Microsoft Macintosh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Courier New</vt:lpstr>
      <vt:lpstr>Lucida Calligraphy</vt:lpstr>
      <vt:lpstr>Wingdings 3</vt:lpstr>
      <vt:lpstr>Wisp</vt:lpstr>
      <vt:lpstr>PowerPoint Presentation</vt:lpstr>
      <vt:lpstr>KEY FACTS DEMENTIA DEFINITION</vt:lpstr>
      <vt:lpstr>PowerPoint Presentation</vt:lpstr>
      <vt:lpstr>EARLY STAGE (Mild) </vt:lpstr>
      <vt:lpstr>MIDDLE STAGE (Moderate)</vt:lpstr>
      <vt:lpstr>LATE STAGE (Severe/End Stage)</vt:lpstr>
      <vt:lpstr>RISK FACTORS</vt:lpstr>
      <vt:lpstr>NON-MODIFIABLE RISK FACTORS </vt:lpstr>
      <vt:lpstr>PowerPoint Presentation</vt:lpstr>
      <vt:lpstr>PowerPoint Presentation</vt:lpstr>
      <vt:lpstr>MYTHS AND FACTS OF DEMENTIA</vt:lpstr>
      <vt:lpstr>MYTHS AND FACTS OF DEMENTIA</vt:lpstr>
      <vt:lpstr>DIAGNOSIS AND TREATMENT  </vt:lpstr>
      <vt:lpstr>DEMENTIA CARE TIPS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FACTS DEMENTIA DEFINITION</dc:title>
  <dc:creator>Admin</dc:creator>
  <cp:lastModifiedBy>Microsoft Office User</cp:lastModifiedBy>
  <cp:revision>1</cp:revision>
  <dcterms:created xsi:type="dcterms:W3CDTF">2022-11-10T20:55:04Z</dcterms:created>
  <dcterms:modified xsi:type="dcterms:W3CDTF">2025-04-23T08:59:03Z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cb4cd80832b140188caadc506452da43</vt:lpwstr>
  </property>
</Properties>
</file>